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bookmarkIdSeed="22">
  <p:sldMasterIdLst>
    <p:sldMasterId id="2147483680" r:id="rId4"/>
  </p:sldMasterIdLst>
  <p:notesMasterIdLst>
    <p:notesMasterId r:id="rId18"/>
  </p:notesMasterIdLst>
  <p:handoutMasterIdLst>
    <p:handoutMasterId r:id="rId19"/>
  </p:handoutMasterIdLst>
  <p:sldIdLst>
    <p:sldId id="423" r:id="rId5"/>
    <p:sldId id="425" r:id="rId6"/>
    <p:sldId id="426" r:id="rId7"/>
    <p:sldId id="450" r:id="rId8"/>
    <p:sldId id="449" r:id="rId9"/>
    <p:sldId id="445" r:id="rId10"/>
    <p:sldId id="446" r:id="rId11"/>
    <p:sldId id="452" r:id="rId12"/>
    <p:sldId id="453" r:id="rId13"/>
    <p:sldId id="454" r:id="rId14"/>
    <p:sldId id="455" r:id="rId15"/>
    <p:sldId id="451" r:id="rId16"/>
    <p:sldId id="448" r:id="rId1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95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87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600FB9-6C33-4674-853F-3043923191CA}" type="datetimeFigureOut">
              <a:rPr lang="zh-TW" altLang="en-US" smtClean="0"/>
              <a:t>2024/7/22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BBDDA6-A7E2-4158-A6F7-99F31C1671D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61784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8F8C2-A2AD-4505-B8F2-006358AD1D39}" type="datetimeFigureOut">
              <a:rPr lang="zh-TW" altLang="en-US" smtClean="0"/>
              <a:t>2024/7/22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F3BE85-E7C3-4C19-9D89-6A63AA56B76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9657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TW" altLang="en-US"/>
          </a:p>
        </p:txBody>
      </p:sp>
      <p:sp>
        <p:nvSpPr>
          <p:cNvPr id="95236" name="投影片編號版面配置區 3"/>
          <p:cNvSpPr txBox="1">
            <a:spLocks noGrp="1"/>
          </p:cNvSpPr>
          <p:nvPr/>
        </p:nvSpPr>
        <p:spPr bwMode="auto">
          <a:xfrm>
            <a:off x="3884816" y="8685415"/>
            <a:ext cx="2971587" cy="457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967" tIns="45485" rIns="90967" bIns="45485" anchor="b"/>
          <a:lstStyle>
            <a:lvl1pPr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8E7F8820-E34B-49FA-B3CD-FAB9090A1F2C}" type="slidenum">
              <a:rPr lang="zh-TW" altLang="en-US" sz="1200">
                <a:solidFill>
                  <a:prstClr val="black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TW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015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6000" y="1122363"/>
            <a:ext cx="10800000" cy="2387600"/>
          </a:xfrm>
        </p:spPr>
        <p:txBody>
          <a:bodyPr anchor="ctr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6000" y="3602038"/>
            <a:ext cx="10800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355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470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745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大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2219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ACD1894-34A6-4280-A748-D9B20C664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D5F7082-C9FB-4763-AF84-4D84AADD91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741581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1260000"/>
            <a:ext cx="11520000" cy="504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225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126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97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920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833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315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890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99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56000" y="108000"/>
            <a:ext cx="10800000" cy="828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000" y="1079025"/>
            <a:ext cx="11520000" cy="522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96000" y="6588000"/>
            <a:ext cx="1800000" cy="184666"/>
          </a:xfrm>
          <a:prstGeom prst="rect">
            <a:avLst/>
          </a:prstGeom>
        </p:spPr>
        <p:txBody>
          <a:bodyPr vert="horz" lIns="72000" tIns="0" rIns="72000" bIns="0" rtlCol="0" anchor="ctr">
            <a:no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接點 6"/>
          <p:cNvCxnSpPr/>
          <p:nvPr userDrawn="1"/>
        </p:nvCxnSpPr>
        <p:spPr>
          <a:xfrm>
            <a:off x="246000" y="6480000"/>
            <a:ext cx="11700000" cy="0"/>
          </a:xfrm>
          <a:prstGeom prst="line">
            <a:avLst/>
          </a:prstGeom>
          <a:ln>
            <a:solidFill>
              <a:srgbClr val="507C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8760296" y="6516902"/>
            <a:ext cx="3345860" cy="288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ctr">
            <a:noAutofit/>
          </a:bodyPr>
          <a:lstStyle/>
          <a:p>
            <a:pPr algn="l"/>
            <a:r>
              <a:rPr lang="zh-TW" altLang="en-US" sz="1400" b="1" dirty="0">
                <a:solidFill>
                  <a:srgbClr val="507C89"/>
                </a:solidFill>
                <a:latin typeface="Noto Sans TC" panose="020B0500000000000000" pitchFamily="34" charset="-120"/>
                <a:ea typeface="Noto Sans TC" panose="020B0500000000000000" pitchFamily="34" charset="-120"/>
              </a:rPr>
              <a:t>數位發展部  </a:t>
            </a:r>
            <a:r>
              <a:rPr lang="en-US" altLang="zh-TW" sz="1400" b="0" dirty="0">
                <a:solidFill>
                  <a:srgbClr val="507C89"/>
                </a:solidFill>
                <a:latin typeface="思源黑體 TW" panose="020B0500000000000000" pitchFamily="34" charset="-120"/>
                <a:ea typeface="思源黑體 TW" panose="020B0500000000000000" pitchFamily="34" charset="-120"/>
              </a:rPr>
              <a:t>Ministry of Digital Affairs</a:t>
            </a:r>
            <a:endParaRPr lang="zh-TW" altLang="en-US" sz="1400" b="0" dirty="0">
              <a:solidFill>
                <a:srgbClr val="507C89"/>
              </a:solidFill>
              <a:latin typeface="思源黑體 TW" panose="020B0500000000000000" pitchFamily="34" charset="-120"/>
              <a:ea typeface="思源黑體 TW" panose="020B0500000000000000" pitchFamily="34" charset="-120"/>
            </a:endParaRPr>
          </a:p>
        </p:txBody>
      </p:sp>
      <p:sp>
        <p:nvSpPr>
          <p:cNvPr id="10" name="Rectangle 30">
            <a:extLst>
              <a:ext uri="{FF2B5EF4-FFF2-40B4-BE49-F238E27FC236}">
                <a16:creationId xmlns:a16="http://schemas.microsoft.com/office/drawing/2014/main" id="{413A6664-83E5-4487-B534-989C9B886DA9}"/>
              </a:ext>
            </a:extLst>
          </p:cNvPr>
          <p:cNvSpPr/>
          <p:nvPr userDrawn="1"/>
        </p:nvSpPr>
        <p:spPr>
          <a:xfrm>
            <a:off x="0" y="0"/>
            <a:ext cx="323529" cy="10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pic>
        <p:nvPicPr>
          <p:cNvPr id="11" name="圖片 10"/>
          <p:cNvPicPr>
            <a:picLocks noChangeAspect="1"/>
          </p:cNvPicPr>
          <p:nvPr userDrawn="1"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044000" cy="101582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3196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Noto Sans TC" panose="020B0500000000000000" pitchFamily="34" charset="-120"/>
          <a:ea typeface="Noto Sans TC" panose="020B0500000000000000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Noto Sans TC" panose="020B0500000000000000" pitchFamily="34" charset="-120"/>
          <a:ea typeface="Noto Sans TC" panose="020B0500000000000000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Noto Sans TC" panose="020B0500000000000000" pitchFamily="34" charset="-120"/>
          <a:ea typeface="Noto Sans TC" panose="020B0500000000000000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Noto Sans TC" panose="020B0500000000000000" pitchFamily="34" charset="-120"/>
          <a:ea typeface="Noto Sans TC" panose="020B0500000000000000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oto Sans TC" panose="020B0500000000000000" pitchFamily="34" charset="-120"/>
          <a:ea typeface="Noto Sans TC" panose="020B0500000000000000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oto Sans TC" panose="020B0500000000000000" pitchFamily="34" charset="-120"/>
          <a:ea typeface="Noto Sans TC" panose="020B0500000000000000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/>
          </p:cNvSpPr>
          <p:nvPr/>
        </p:nvSpPr>
        <p:spPr bwMode="auto">
          <a:xfrm>
            <a:off x="1692835" y="836713"/>
            <a:ext cx="8864600" cy="94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fontAlgn="base">
              <a:lnSpc>
                <a:spcPct val="115000"/>
              </a:lnSpc>
              <a:spcBef>
                <a:spcPts val="500"/>
              </a:spcBef>
            </a:pPr>
            <a:r>
              <a:rPr lang="zh-TW" altLang="en-US" sz="3200" b="1" dirty="0">
                <a:solidFill>
                  <a:srgbClr val="000000"/>
                </a:solidFill>
                <a:latin typeface="Arial Unicode MS"/>
                <a:ea typeface="標楷體"/>
                <a:cs typeface="Times New Roman"/>
              </a:rPr>
              <a:t>數位發展部數位產業署</a:t>
            </a:r>
          </a:p>
          <a:p>
            <a:pPr algn="ctr" fontAlgn="base">
              <a:lnSpc>
                <a:spcPct val="115000"/>
              </a:lnSpc>
              <a:spcBef>
                <a:spcPts val="500"/>
              </a:spcBef>
            </a:pPr>
            <a:r>
              <a:rPr lang="zh-TW" altLang="en-US" sz="3200" b="1" dirty="0">
                <a:solidFill>
                  <a:srgbClr val="000000"/>
                </a:solidFill>
                <a:latin typeface="Times New Roman"/>
                <a:ea typeface="標楷體"/>
                <a:cs typeface="Times New Roman"/>
              </a:rPr>
              <a:t>民生公共物聯網資料應用補助</a:t>
            </a:r>
            <a:endParaRPr lang="en-US" altLang="zh-TW" sz="3200" b="1" dirty="0">
              <a:solidFill>
                <a:srgbClr val="000000"/>
              </a:solidFill>
              <a:latin typeface="Times New Roman"/>
              <a:ea typeface="標楷體"/>
              <a:cs typeface="Times New Roman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935760" y="4148670"/>
            <a:ext cx="4890770" cy="46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2075" tIns="46037" rIns="92075" bIns="46037" anchor="t" anchorCtr="0" upright="1">
            <a:spAutoFit/>
          </a:bodyPr>
          <a:lstStyle/>
          <a:p>
            <a:pPr algn="ctr" eaLnBrk="0" hangingPunct="0">
              <a:spcBef>
                <a:spcPts val="500"/>
              </a:spcBef>
            </a:pPr>
            <a:r>
              <a:rPr lang="zh-TW" altLang="en-US" sz="2400" dirty="0">
                <a:latin typeface="Times New Roman"/>
                <a:ea typeface="標楷體"/>
                <a:cs typeface="Times New Roman"/>
              </a:rPr>
              <a:t>○○○○○</a:t>
            </a:r>
            <a:r>
              <a:rPr lang="zh-TW" altLang="en-US" sz="2400" dirty="0">
                <a:latin typeface="Arial Unicode MS"/>
                <a:ea typeface="標楷體"/>
                <a:cs typeface="Times New Roman"/>
              </a:rPr>
              <a:t>股份有限公司</a:t>
            </a:r>
            <a:endParaRPr lang="zh-TW" altLang="en-US" sz="1200" dirty="0">
              <a:latin typeface="Arial Unicode MS"/>
              <a:cs typeface="Times New Roman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159896" y="4650411"/>
            <a:ext cx="2340384" cy="46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92075" tIns="46037" rIns="92075" bIns="46037" anchor="t" anchorCtr="0" upright="1">
            <a:spAutoFit/>
          </a:bodyPr>
          <a:lstStyle/>
          <a:p>
            <a:pPr eaLnBrk="0" hangingPunct="0">
              <a:spcBef>
                <a:spcPts val="500"/>
              </a:spcBef>
            </a:pPr>
            <a:r>
              <a:rPr lang="zh-TW" altLang="en-US" sz="2400" dirty="0">
                <a:latin typeface="Arial Unicode MS"/>
                <a:ea typeface="標楷體"/>
                <a:cs typeface="Times New Roman"/>
              </a:rPr>
              <a:t>報告人：</a:t>
            </a:r>
            <a:r>
              <a:rPr lang="zh-TW" altLang="en-US" sz="2400" dirty="0">
                <a:latin typeface="Times New Roman"/>
                <a:ea typeface="標楷體"/>
                <a:cs typeface="Times New Roman"/>
              </a:rPr>
              <a:t>○○○</a:t>
            </a:r>
            <a:endParaRPr lang="zh-TW" altLang="en-US" sz="1200" dirty="0">
              <a:latin typeface="Arial Unicode MS"/>
              <a:cs typeface="Times New Roman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385196" y="5138090"/>
            <a:ext cx="3844001" cy="4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92075" tIns="46037" rIns="92075" bIns="46037" anchor="t" anchorCtr="0" upright="1">
            <a:spAutoFit/>
          </a:bodyPr>
          <a:lstStyle/>
          <a:p>
            <a:pPr eaLnBrk="0" hangingPunct="0">
              <a:spcBef>
                <a:spcPts val="500"/>
              </a:spcBef>
            </a:pPr>
            <a:r>
              <a:rPr lang="zh-TW" altLang="en-US" sz="2000" dirty="0">
                <a:latin typeface="Arial Unicode MS"/>
                <a:ea typeface="標楷體"/>
                <a:cs typeface="Times New Roman"/>
              </a:rPr>
              <a:t>中華民國 </a:t>
            </a:r>
            <a:r>
              <a:rPr lang="zh-TW" altLang="en-US" sz="2000" dirty="0">
                <a:latin typeface="Times New Roman"/>
                <a:ea typeface="標楷體"/>
                <a:cs typeface="Times New Roman"/>
              </a:rPr>
              <a:t>○○○</a:t>
            </a:r>
            <a:r>
              <a:rPr lang="zh-TW" altLang="en-US" sz="2000" dirty="0">
                <a:latin typeface="Arial Unicode MS"/>
                <a:ea typeface="標楷體"/>
                <a:cs typeface="Times New Roman"/>
              </a:rPr>
              <a:t>年</a:t>
            </a:r>
            <a:r>
              <a:rPr lang="zh-TW" altLang="en-US" sz="2000" dirty="0">
                <a:latin typeface="Times New Roman"/>
                <a:ea typeface="標楷體"/>
                <a:cs typeface="Times New Roman"/>
              </a:rPr>
              <a:t>○○</a:t>
            </a:r>
            <a:r>
              <a:rPr lang="zh-TW" altLang="en-US" sz="2000" dirty="0">
                <a:latin typeface="Arial Unicode MS"/>
                <a:ea typeface="標楷體"/>
                <a:cs typeface="Times New Roman"/>
              </a:rPr>
              <a:t>月</a:t>
            </a:r>
            <a:r>
              <a:rPr lang="zh-TW" altLang="en-US" sz="2000" dirty="0">
                <a:latin typeface="Times New Roman"/>
                <a:ea typeface="標楷體"/>
                <a:cs typeface="Times New Roman"/>
              </a:rPr>
              <a:t>○○</a:t>
            </a:r>
            <a:r>
              <a:rPr lang="zh-TW" altLang="en-US" sz="2000" dirty="0">
                <a:latin typeface="Arial Unicode MS"/>
                <a:ea typeface="標楷體"/>
                <a:cs typeface="Times New Roman"/>
              </a:rPr>
              <a:t>日</a:t>
            </a:r>
            <a:endParaRPr lang="zh-TW" altLang="en-US" sz="1200" dirty="0">
              <a:latin typeface="Arial Unicode MS"/>
              <a:cs typeface="Times New Roman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135" y="2425545"/>
            <a:ext cx="12192000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zh-TW" altLang="en-US" sz="3200" dirty="0">
                <a:latin typeface="Times New Roman"/>
                <a:ea typeface="標楷體"/>
                <a:cs typeface="Times New Roman"/>
              </a:rPr>
              <a:t>○○○○○○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計畫</a:t>
            </a:r>
            <a:endParaRPr kumimoji="1" lang="en-US" altLang="zh-TW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0" algn="ctr">
              <a:spcBef>
                <a:spcPct val="20000"/>
              </a:spcBef>
              <a:defRPr/>
            </a:pP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實地查訪報告</a:t>
            </a: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結案查訪</a:t>
            </a: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86587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10A558A-8AAE-4AFE-AEBF-0F5B1300A1EA}"/>
              </a:ext>
            </a:extLst>
          </p:cNvPr>
          <p:cNvSpPr/>
          <p:nvPr/>
        </p:nvSpPr>
        <p:spPr>
          <a:xfrm>
            <a:off x="3573689" y="181338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標楷體"/>
                <a:cs typeface="+mj-cs"/>
              </a:rPr>
              <a:t>陸、國內外市場推廣說明</a:t>
            </a:r>
          </a:p>
        </p:txBody>
      </p:sp>
      <p:sp>
        <p:nvSpPr>
          <p:cNvPr id="7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5196000" y="6588000"/>
            <a:ext cx="1800000" cy="184666"/>
          </a:xfrm>
        </p:spPr>
        <p:txBody>
          <a:bodyPr/>
          <a:lstStyle/>
          <a:p>
            <a:pPr>
              <a:defRPr/>
            </a:pPr>
            <a:r>
              <a:rPr lang="en-US" altLang="zh-TW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pPr>
                <a:defRPr/>
              </a:pPr>
              <a:t>9</a:t>
            </a:fld>
            <a:endParaRPr lang="en-US" altLang="zh-TW" b="1">
              <a:solidFill>
                <a:prstClr val="black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B05F108-CEE7-47C5-C94D-DE3D77F1543B}"/>
              </a:ext>
            </a:extLst>
          </p:cNvPr>
          <p:cNvSpPr/>
          <p:nvPr/>
        </p:nvSpPr>
        <p:spPr>
          <a:xfrm>
            <a:off x="1320503" y="1124744"/>
            <a:ext cx="9108504" cy="357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TW" altLang="en-US" sz="2800" b="1" dirty="0"/>
              <a:t>三、</a:t>
            </a:r>
            <a:r>
              <a:rPr lang="zh-TW" altLang="zh-TW" sz="2800" b="1" dirty="0"/>
              <a:t>本計畫取得</a:t>
            </a:r>
            <a:r>
              <a:rPr lang="zh-TW" altLang="en-US" sz="2800" b="1" dirty="0"/>
              <a:t>國際</a:t>
            </a:r>
            <a:r>
              <a:rPr lang="zh-TW" altLang="zh-TW" sz="2800" b="1" dirty="0"/>
              <a:t>合作備忘錄說明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D7D10560-7C68-29BE-F18E-F1A9772A7E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456862"/>
              </p:ext>
            </p:extLst>
          </p:nvPr>
        </p:nvGraphicFramePr>
        <p:xfrm>
          <a:off x="1320503" y="1481829"/>
          <a:ext cx="7869952" cy="2669459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167660">
                  <a:extLst>
                    <a:ext uri="{9D8B030D-6E8A-4147-A177-3AD203B41FA5}">
                      <a16:colId xmlns:a16="http://schemas.microsoft.com/office/drawing/2014/main" val="3427886031"/>
                    </a:ext>
                  </a:extLst>
                </a:gridCol>
                <a:gridCol w="2960612">
                  <a:extLst>
                    <a:ext uri="{9D8B030D-6E8A-4147-A177-3AD203B41FA5}">
                      <a16:colId xmlns:a16="http://schemas.microsoft.com/office/drawing/2014/main" val="2058096639"/>
                    </a:ext>
                  </a:extLst>
                </a:gridCol>
                <a:gridCol w="2741680">
                  <a:extLst>
                    <a:ext uri="{9D8B030D-6E8A-4147-A177-3AD203B41FA5}">
                      <a16:colId xmlns:a16="http://schemas.microsoft.com/office/drawing/2014/main" val="2076436937"/>
                    </a:ext>
                  </a:extLst>
                </a:gridCol>
              </a:tblGrid>
              <a:tr h="4845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100">
                          <a:effectLst/>
                        </a:rPr>
                        <a:t>國家別</a:t>
                      </a:r>
                      <a:endParaRPr lang="zh-TW" sz="2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</a:rPr>
                        <a:t>金額</a:t>
                      </a:r>
                      <a:r>
                        <a:rPr lang="en-US" sz="2400" kern="100" dirty="0">
                          <a:effectLst/>
                        </a:rPr>
                        <a:t>/</a:t>
                      </a:r>
                      <a:r>
                        <a:rPr lang="zh-TW" sz="2400" kern="100" dirty="0">
                          <a:effectLst/>
                        </a:rPr>
                        <a:t>新台幣</a:t>
                      </a:r>
                      <a:endParaRPr lang="zh-TW" sz="2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</a:rPr>
                        <a:t>客戶數</a:t>
                      </a:r>
                      <a:endParaRPr lang="zh-TW" sz="2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24938899"/>
                  </a:ext>
                </a:extLst>
              </a:tr>
              <a:tr h="31212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 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            </a:t>
                      </a:r>
                      <a:r>
                        <a:rPr lang="zh-TW" sz="2400" kern="100" dirty="0">
                          <a:effectLst/>
                        </a:rPr>
                        <a:t>萬元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                  </a:t>
                      </a:r>
                      <a:r>
                        <a:rPr lang="zh-TW" sz="2400" kern="100">
                          <a:effectLst/>
                        </a:rPr>
                        <a:t>家</a:t>
                      </a:r>
                      <a:endParaRPr lang="zh-TW" sz="24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11764047"/>
                  </a:ext>
                </a:extLst>
              </a:tr>
              <a:tr h="31212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 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             </a:t>
                      </a:r>
                      <a:r>
                        <a:rPr lang="zh-TW" sz="2400" kern="100">
                          <a:effectLst/>
                        </a:rPr>
                        <a:t>萬元</a:t>
                      </a:r>
                      <a:endParaRPr lang="zh-TW" sz="24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                  </a:t>
                      </a:r>
                      <a:r>
                        <a:rPr lang="zh-TW" sz="2400" kern="100">
                          <a:effectLst/>
                        </a:rPr>
                        <a:t>家</a:t>
                      </a:r>
                      <a:endParaRPr lang="zh-TW" sz="24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9902982"/>
                  </a:ext>
                </a:extLst>
              </a:tr>
              <a:tr h="31212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TW" sz="24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             </a:t>
                      </a:r>
                      <a:r>
                        <a:rPr lang="zh-TW" sz="2400" kern="100" dirty="0">
                          <a:effectLst/>
                        </a:rPr>
                        <a:t>萬元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                  </a:t>
                      </a:r>
                      <a:r>
                        <a:rPr lang="zh-TW" sz="2400" kern="100">
                          <a:effectLst/>
                        </a:rPr>
                        <a:t>家</a:t>
                      </a:r>
                      <a:endParaRPr lang="zh-TW" sz="24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49011020"/>
                  </a:ext>
                </a:extLst>
              </a:tr>
              <a:tr h="31212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TW" sz="24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             </a:t>
                      </a:r>
                      <a:r>
                        <a:rPr lang="zh-TW" sz="2400" kern="100" dirty="0">
                          <a:effectLst/>
                        </a:rPr>
                        <a:t>萬元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                  </a:t>
                      </a:r>
                      <a:r>
                        <a:rPr lang="zh-TW" sz="2400" kern="100">
                          <a:effectLst/>
                        </a:rPr>
                        <a:t>家</a:t>
                      </a:r>
                      <a:endParaRPr lang="zh-TW" sz="24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68587611"/>
                  </a:ext>
                </a:extLst>
              </a:tr>
              <a:tr h="31212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 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             </a:t>
                      </a:r>
                      <a:r>
                        <a:rPr lang="zh-TW" sz="2400" kern="100">
                          <a:effectLst/>
                        </a:rPr>
                        <a:t>萬元</a:t>
                      </a:r>
                      <a:endParaRPr lang="zh-TW" sz="24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                  </a:t>
                      </a:r>
                      <a:r>
                        <a:rPr lang="zh-TW" sz="2400" kern="100">
                          <a:effectLst/>
                        </a:rPr>
                        <a:t>家</a:t>
                      </a:r>
                      <a:endParaRPr lang="zh-TW" sz="24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3797203"/>
                  </a:ext>
                </a:extLst>
              </a:tr>
              <a:tr h="31212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TW" sz="24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             </a:t>
                      </a:r>
                      <a:r>
                        <a:rPr lang="zh-TW" sz="2400" kern="100" dirty="0">
                          <a:effectLst/>
                        </a:rPr>
                        <a:t>萬元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                  </a:t>
                      </a:r>
                      <a:r>
                        <a:rPr lang="zh-TW" sz="2400" kern="100">
                          <a:effectLst/>
                        </a:rPr>
                        <a:t>家</a:t>
                      </a:r>
                      <a:endParaRPr lang="zh-TW" sz="24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669656"/>
                  </a:ext>
                </a:extLst>
              </a:tr>
              <a:tr h="31212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</a:rPr>
                        <a:t>合計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             </a:t>
                      </a:r>
                      <a:r>
                        <a:rPr lang="zh-TW" sz="2400" kern="100">
                          <a:effectLst/>
                        </a:rPr>
                        <a:t>萬元</a:t>
                      </a:r>
                      <a:endParaRPr lang="zh-TW" sz="24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                  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3702779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203CA876-D609-12D3-B6FF-E497E6EF92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0503" y="4219877"/>
            <a:ext cx="64171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TW" altLang="zh-TW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Noto Sans TC" panose="020B0500000000000000"/>
                <a:cs typeface="Times New Roman" panose="02020603050405020304" pitchFamily="18" charset="0"/>
              </a:rPr>
              <a:t>合作備忘錄中應用服務占總金額比率約為</a:t>
            </a:r>
            <a:r>
              <a:rPr kumimoji="0" lang="zh-TW" altLang="en-US" sz="2400" b="1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Noto Sans TC" panose="020B0500000000000000"/>
                <a:cs typeface="Times New Roman" panose="02020603050405020304" pitchFamily="18" charset="0"/>
              </a:rPr>
              <a:t>     </a:t>
            </a:r>
            <a:r>
              <a:rPr kumimoji="0" lang="en-US" altLang="zh-TW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Noto Sans TC" panose="020B0500000000000000"/>
                <a:cs typeface="Times New Roman" panose="02020603050405020304" pitchFamily="18" charset="0"/>
              </a:rPr>
              <a:t>%</a:t>
            </a:r>
            <a:endParaRPr kumimoji="0" lang="en-US" altLang="zh-TW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Noto Sans TC" panose="020B05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1995208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10A558A-8AAE-4AFE-AEBF-0F5B1300A1EA}"/>
              </a:ext>
            </a:extLst>
          </p:cNvPr>
          <p:cNvSpPr/>
          <p:nvPr/>
        </p:nvSpPr>
        <p:spPr>
          <a:xfrm>
            <a:off x="2419527" y="181338"/>
            <a:ext cx="75713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標楷體"/>
                <a:cs typeface="+mj-cs"/>
              </a:rPr>
              <a:t>柒、計畫執行上之困難及因應對策明</a:t>
            </a:r>
          </a:p>
        </p:txBody>
      </p:sp>
      <p:sp>
        <p:nvSpPr>
          <p:cNvPr id="7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5196000" y="6588000"/>
            <a:ext cx="1800000" cy="184666"/>
          </a:xfrm>
        </p:spPr>
        <p:txBody>
          <a:bodyPr/>
          <a:lstStyle/>
          <a:p>
            <a:pPr>
              <a:defRPr/>
            </a:pPr>
            <a:r>
              <a:rPr lang="en-US" altLang="zh-TW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pPr>
                <a:defRPr/>
              </a:pPr>
              <a:t>10</a:t>
            </a:fld>
            <a:endParaRPr lang="en-US" altLang="zh-TW" b="1">
              <a:solidFill>
                <a:prstClr val="black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633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10A558A-8AAE-4AFE-AEBF-0F5B1300A1EA}"/>
              </a:ext>
            </a:extLst>
          </p:cNvPr>
          <p:cNvSpPr/>
          <p:nvPr/>
        </p:nvSpPr>
        <p:spPr>
          <a:xfrm>
            <a:off x="2996609" y="181338"/>
            <a:ext cx="641714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zh-TW" altLang="en-US" sz="36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附件</a:t>
            </a:r>
            <a:r>
              <a:rPr kumimoji="1" lang="en-US" altLang="zh-TW" sz="36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:</a:t>
            </a:r>
            <a:r>
              <a:rPr kumimoji="1" lang="zh-TW" altLang="en-US" sz="36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其他佐證資料或有利附件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TW" altLang="zh-TW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44F6F88-2AB0-48CA-A64E-AA70C7BF45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5720" y="256490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7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5196000" y="6588000"/>
            <a:ext cx="1800000" cy="184666"/>
          </a:xfrm>
        </p:spPr>
        <p:txBody>
          <a:bodyPr/>
          <a:lstStyle/>
          <a:p>
            <a:pPr>
              <a:defRPr/>
            </a:pPr>
            <a:r>
              <a:rPr lang="en-US" altLang="zh-TW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pPr>
                <a:defRPr/>
              </a:pPr>
              <a:t>11</a:t>
            </a:fld>
            <a:endParaRPr lang="en-US" altLang="zh-TW" b="1">
              <a:solidFill>
                <a:prstClr val="black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3458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444F6F88-2AB0-48CA-A64E-AA70C7BF45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5720" y="256490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7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5196000" y="6588000"/>
            <a:ext cx="1800000" cy="184666"/>
          </a:xfrm>
        </p:spPr>
        <p:txBody>
          <a:bodyPr/>
          <a:lstStyle/>
          <a:p>
            <a:pPr>
              <a:defRPr/>
            </a:pPr>
            <a:r>
              <a:rPr lang="en-US" altLang="zh-TW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pPr>
                <a:defRPr/>
              </a:pPr>
              <a:t>12</a:t>
            </a:fld>
            <a:endParaRPr lang="en-US" altLang="zh-TW" b="1">
              <a:solidFill>
                <a:prstClr val="black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-5342" y="2564904"/>
            <a:ext cx="12192178" cy="885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3600" b="1" kern="0" dirty="0">
                <a:latin typeface="Arial"/>
                <a:ea typeface="標楷體"/>
              </a:rPr>
              <a:t>報告完畢，恭請指導</a:t>
            </a:r>
            <a:endParaRPr kumimoji="1" lang="zh-TW" altLang="en-US" sz="3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標楷體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74036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91320"/>
            <a:ext cx="12192000" cy="828000"/>
          </a:xfrm>
        </p:spPr>
        <p:txBody>
          <a:bodyPr/>
          <a:lstStyle/>
          <a:p>
            <a:pPr algn="ctr" eaLnBrk="1" hangingPunct="1">
              <a:defRPr/>
            </a:pPr>
            <a:r>
              <a:rPr lang="zh-TW" altLang="en-US" sz="3600" dirty="0">
                <a:solidFill>
                  <a:srgbClr val="FF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簡報大綱</a:t>
            </a:r>
          </a:p>
        </p:txBody>
      </p:sp>
      <p:sp>
        <p:nvSpPr>
          <p:cNvPr id="5" name="投影片編號版面配置區 1">
            <a:extLst>
              <a:ext uri="{FF2B5EF4-FFF2-40B4-BE49-F238E27FC236}">
                <a16:creationId xmlns:a16="http://schemas.microsoft.com/office/drawing/2014/main" id="{C3E47530-D885-4F6A-9D94-29F6A4BB39A2}"/>
              </a:ext>
            </a:extLst>
          </p:cNvPr>
          <p:cNvSpPr txBox="1">
            <a:spLocks/>
          </p:cNvSpPr>
          <p:nvPr/>
        </p:nvSpPr>
        <p:spPr>
          <a:xfrm>
            <a:off x="5196000" y="6588000"/>
            <a:ext cx="1800000" cy="184666"/>
          </a:xfrm>
          <a:prstGeom prst="rect">
            <a:avLst/>
          </a:prstGeom>
        </p:spPr>
        <p:txBody>
          <a:bodyPr vert="horz" lIns="72000" tIns="0" rIns="72000" bIns="0" rtlCol="0" anchor="ctr">
            <a:noAutofit/>
          </a:bodyPr>
          <a:lstStyle>
            <a:defPPr>
              <a:defRPr lang="zh-TW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Noto Sans TC" panose="020B0500000000000000" pitchFamily="34" charset="-120"/>
                <a:ea typeface="Noto Sans TC" panose="020B0500000000000000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pPr>
                <a:defRPr/>
              </a:pPr>
              <a:t>1</a:t>
            </a:fld>
            <a:endParaRPr lang="en-US" altLang="zh-TW" b="1" dirty="0">
              <a:solidFill>
                <a:prstClr val="black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71564" y="1196752"/>
            <a:ext cx="7848872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標楷體"/>
                <a:cs typeface="+mn-cs"/>
              </a:rPr>
              <a:t>壹、計畫基本資料</a:t>
            </a:r>
            <a:endParaRPr kumimoji="1" lang="en-US" altLang="zh-TW" sz="2800" b="1" kern="0" dirty="0">
              <a:solidFill>
                <a:prstClr val="black"/>
              </a:solidFill>
              <a:latin typeface="Arial"/>
              <a:ea typeface="標楷體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800" b="1" kern="0" dirty="0">
                <a:solidFill>
                  <a:prstClr val="black"/>
                </a:solidFill>
                <a:latin typeface="Arial"/>
                <a:ea typeface="標楷體"/>
                <a:cs typeface="Aharoni" panose="02010803020104030203" pitchFamily="2" charset="-79"/>
              </a:rPr>
              <a:t>貳、</a:t>
            </a:r>
            <a:r>
              <a:rPr kumimoji="1" lang="zh-TW" altLang="en-US" sz="2800" b="1" kern="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haroni" panose="02010803020104030203" pitchFamily="2" charset="-79"/>
              </a:rPr>
              <a:t>計畫構想簡介</a:t>
            </a:r>
            <a:endParaRPr kumimoji="1" lang="zh-TW" altLang="en-US" sz="2800" b="1" kern="0" dirty="0">
              <a:solidFill>
                <a:prstClr val="black"/>
              </a:solidFill>
              <a:latin typeface="Arial"/>
              <a:ea typeface="標楷體"/>
            </a:endParaRPr>
          </a:p>
          <a:p>
            <a:pPr marL="0" lvl="1">
              <a:spcBef>
                <a:spcPts val="600"/>
              </a:spcBef>
              <a:spcAft>
                <a:spcPts val="600"/>
              </a:spcAft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標楷體"/>
                <a:cs typeface="+mn-cs"/>
              </a:rPr>
              <a:t>參、計畫查核點說明</a:t>
            </a:r>
          </a:p>
          <a:p>
            <a:pPr marL="0" lvl="1">
              <a:spcBef>
                <a:spcPts val="600"/>
              </a:spcBef>
              <a:spcAft>
                <a:spcPts val="600"/>
              </a:spcAft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標楷體"/>
                <a:cs typeface="+mn-cs"/>
              </a:rPr>
              <a:t>肆、無形資產引進及委託服務勞務說明</a:t>
            </a:r>
          </a:p>
          <a:p>
            <a:pPr marL="0" lvl="1">
              <a:spcBef>
                <a:spcPts val="600"/>
              </a:spcBef>
              <a:spcAft>
                <a:spcPts val="600"/>
              </a:spcAft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標楷體"/>
                <a:cs typeface="+mn-cs"/>
              </a:rPr>
              <a:t>伍、重要成果與目標達成情形</a:t>
            </a:r>
          </a:p>
          <a:p>
            <a:pPr marL="0" lvl="1">
              <a:spcBef>
                <a:spcPts val="600"/>
              </a:spcBef>
              <a:spcAft>
                <a:spcPts val="600"/>
              </a:spcAft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標楷體"/>
                <a:cs typeface="+mn-cs"/>
              </a:rPr>
              <a:t>陸、國內外市場推廣說明</a:t>
            </a:r>
          </a:p>
          <a:p>
            <a:pPr marL="0" lvl="1">
              <a:spcBef>
                <a:spcPts val="600"/>
              </a:spcBef>
              <a:spcAft>
                <a:spcPts val="600"/>
              </a:spcAft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標楷體"/>
                <a:cs typeface="+mn-cs"/>
              </a:rPr>
              <a:t>柒、計畫執行上之困難及因應對策</a:t>
            </a:r>
          </a:p>
          <a:p>
            <a:pPr marL="0" lvl="1">
              <a:spcBef>
                <a:spcPts val="600"/>
              </a:spcBef>
              <a:spcAft>
                <a:spcPts val="600"/>
              </a:spcAft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標楷體"/>
                <a:cs typeface="+mn-cs"/>
              </a:rPr>
              <a:t>附件、其他佐證資料或有利附件</a:t>
            </a:r>
            <a:endParaRPr kumimoji="1" lang="zh-TW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標楷體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TW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標楷體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2297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pPr>
                <a:defRPr/>
              </a:pPr>
              <a:t>2</a:t>
            </a:fld>
            <a:endParaRPr lang="en-US" altLang="zh-TW" b="1">
              <a:solidFill>
                <a:prstClr val="black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35763" y="188641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620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zh-TW" sz="36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壹、</a:t>
            </a:r>
            <a:r>
              <a:rPr kumimoji="1" lang="zh-TW" altLang="en-US" sz="36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計畫基本資料</a:t>
            </a:r>
            <a:endParaRPr kumimoji="1" lang="zh-TW" altLang="zh-TW" sz="36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0503" y="908720"/>
            <a:ext cx="9108504" cy="462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514350" defTabSz="761630" eaLnBrk="0" fontAlgn="base" hangingPunct="0"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buFont typeface="+mj-ea"/>
              <a:buAutoNum type="ea1ChtPeriod"/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經費總規模</a:t>
            </a:r>
            <a:endParaRPr kumimoji="1" lang="en-US" altLang="zh-TW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33413" lvl="1" indent="-176213">
              <a:buFont typeface="Arial" panose="020B0604020202020204" pitchFamily="34" charset="0"/>
              <a:buChar char="•"/>
              <a:defRPr/>
            </a:pPr>
            <a:r>
              <a:rPr kumimoji="0" lang="zh-TW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經費總規模：</a:t>
            </a:r>
            <a:r>
              <a:rPr lang="en-US" altLang="zh-TW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XXXXX</a:t>
            </a:r>
            <a:r>
              <a:rPr kumimoji="0" lang="en-US" altLang="zh-TW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kumimoji="0" lang="zh-TW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千元</a:t>
            </a:r>
            <a:r>
              <a:rPr kumimoji="0" lang="en-US" altLang="zh-TW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) </a:t>
            </a:r>
            <a:r>
              <a:rPr kumimoji="0" lang="zh-TW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；資安經費： </a:t>
            </a:r>
            <a:r>
              <a:rPr lang="en-US" altLang="zh-TW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XXXXX(</a:t>
            </a:r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千元</a:t>
            </a:r>
            <a:r>
              <a:rPr lang="en-US" altLang="zh-TW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kumimoji="0" lang="zh-TW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kumimoji="0" lang="en-US" altLang="zh-TW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佔</a:t>
            </a:r>
            <a:r>
              <a:rPr lang="en-US" altLang="zh-TW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OO</a:t>
            </a:r>
            <a:r>
              <a:rPr kumimoji="0" lang="en-US" altLang="zh-TW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%)</a:t>
            </a:r>
          </a:p>
          <a:p>
            <a:pPr marL="633413" lvl="1" indent="-176213">
              <a:buFont typeface="Arial" panose="020B0604020202020204" pitchFamily="34" charset="0"/>
              <a:buChar char="•"/>
              <a:defRPr/>
            </a:pPr>
            <a:r>
              <a:rPr kumimoji="0" lang="zh-TW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補助款：</a:t>
            </a:r>
            <a:r>
              <a:rPr lang="en-US" altLang="zh-TW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XXXXX(</a:t>
            </a:r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千元</a:t>
            </a:r>
            <a:r>
              <a:rPr lang="en-US" altLang="zh-TW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          </a:t>
            </a:r>
            <a:r>
              <a:rPr kumimoji="0" lang="zh-TW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；自籌款：</a:t>
            </a:r>
            <a:r>
              <a:rPr lang="en-US" altLang="zh-TW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XXXXX(</a:t>
            </a:r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千元</a:t>
            </a:r>
            <a:r>
              <a:rPr lang="en-US" altLang="zh-TW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kumimoji="0" lang="en-US" altLang="zh-TW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514350" defTabSz="761630" eaLnBrk="0" fontAlgn="base" hangingPunct="0"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buFont typeface="+mj-ea"/>
              <a:buAutoNum type="ea1ChtPeriod"/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發展</a:t>
            </a:r>
            <a:r>
              <a:rPr kumimoji="1" lang="zh-TW" altLang="en-US" sz="2800" b="1" kern="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之</a:t>
            </a: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應用服務說明</a:t>
            </a:r>
            <a:endParaRPr kumimoji="1" lang="en-US" altLang="zh-TW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>
              <a:defRPr/>
            </a:pPr>
            <a:endParaRPr lang="en-US" altLang="zh-TW" sz="20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514350" defTabSz="761630" eaLnBrk="0" fontAlgn="base" hangingPunct="0"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buFont typeface="Wingdings" pitchFamily="2" charset="2"/>
              <a:buAutoNum type="ea1ChtPeriod"/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資料應用重點</a:t>
            </a:r>
            <a:endParaRPr kumimoji="1" lang="en-US" altLang="zh-TW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33413" lvl="1" indent="-176213" fontAlgn="base"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endParaRPr lang="en-US" altLang="zh-TW" sz="20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514350" defTabSz="761630" eaLnBrk="0" fontAlgn="base" hangingPunct="0"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buFont typeface="Wingdings" pitchFamily="2" charset="2"/>
              <a:buAutoNum type="ea1ChtPeriod"/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驗證場域</a:t>
            </a:r>
            <a:endParaRPr kumimoji="1" lang="en-US" altLang="zh-TW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 fontAlgn="base"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defRPr/>
            </a:pPr>
            <a:endParaRPr lang="en-US" altLang="zh-TW" sz="20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514350" defTabSz="761630" eaLnBrk="0" fontAlgn="base" hangingPunct="0"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buFont typeface="Wingdings" pitchFamily="2" charset="2"/>
              <a:buAutoNum type="ea1ChtPeriod"/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預計輸出</a:t>
            </a:r>
            <a:r>
              <a:rPr lang="zh-TW" altLang="en-US" sz="2800" b="1" kern="1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/>
              </a:rPr>
              <a:t>規劃</a:t>
            </a:r>
            <a:endParaRPr kumimoji="1" lang="zh-TW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 fontAlgn="base"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defRPr/>
            </a:pPr>
            <a:endParaRPr lang="zh-TW" altLang="en-US" sz="2000" dirty="0">
              <a:solidFill>
                <a:prstClr val="black"/>
              </a:solidFill>
              <a:latin typeface="思源黑體 TW" panose="020B0500000000000000" pitchFamily="34" charset="-120"/>
              <a:ea typeface="思源黑體 TW" panose="020B05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37091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191320"/>
            <a:ext cx="12192000" cy="828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Noto Sans TC" panose="020B0500000000000000" pitchFamily="34" charset="-120"/>
                <a:ea typeface="Noto Sans TC" panose="020B0500000000000000" pitchFamily="34" charset="-120"/>
                <a:cs typeface="+mj-cs"/>
              </a:defRPr>
            </a:lvl1pPr>
          </a:lstStyle>
          <a:p>
            <a:pPr algn="ctr">
              <a:defRPr/>
            </a:pPr>
            <a:r>
              <a:rPr lang="zh-TW" altLang="en-US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貳、計畫構想簡介</a:t>
            </a:r>
          </a:p>
        </p:txBody>
      </p:sp>
      <p:sp>
        <p:nvSpPr>
          <p:cNvPr id="5" name="投影片編號版面配置區 1">
            <a:extLst>
              <a:ext uri="{FF2B5EF4-FFF2-40B4-BE49-F238E27FC236}">
                <a16:creationId xmlns:a16="http://schemas.microsoft.com/office/drawing/2014/main" id="{4380B27C-73A2-244A-9481-D2DC61794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588000"/>
            <a:ext cx="1800000" cy="184666"/>
          </a:xfrm>
        </p:spPr>
        <p:txBody>
          <a:bodyPr/>
          <a:lstStyle/>
          <a:p>
            <a:pPr>
              <a:defRPr/>
            </a:pPr>
            <a:r>
              <a:rPr lang="en-US" altLang="zh-TW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pPr>
                <a:defRPr/>
              </a:pPr>
              <a:t>3</a:t>
            </a:fld>
            <a:endParaRPr lang="en-US" altLang="zh-TW" b="1">
              <a:solidFill>
                <a:prstClr val="black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546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10A558A-8AAE-4AFE-AEBF-0F5B1300A1EA}"/>
              </a:ext>
            </a:extLst>
          </p:cNvPr>
          <p:cNvSpPr/>
          <p:nvPr/>
        </p:nvSpPr>
        <p:spPr>
          <a:xfrm>
            <a:off x="3573689" y="181338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zh-TW" altLang="en-US" sz="36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參</a:t>
            </a:r>
            <a:r>
              <a:rPr kumimoji="1" lang="zh-TW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、計畫查核點查核說明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44F6F88-2AB0-48CA-A64E-AA70C7BF45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5720" y="256490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7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5196000" y="6588000"/>
            <a:ext cx="1800000" cy="184666"/>
          </a:xfrm>
        </p:spPr>
        <p:txBody>
          <a:bodyPr/>
          <a:lstStyle/>
          <a:p>
            <a:pPr>
              <a:defRPr/>
            </a:pPr>
            <a:r>
              <a:rPr lang="en-US" altLang="zh-TW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pPr>
                <a:defRPr/>
              </a:pPr>
              <a:t>4</a:t>
            </a:fld>
            <a:endParaRPr lang="en-US" altLang="zh-TW" b="1">
              <a:solidFill>
                <a:prstClr val="black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526663"/>
              </p:ext>
            </p:extLst>
          </p:nvPr>
        </p:nvGraphicFramePr>
        <p:xfrm>
          <a:off x="1055440" y="1052736"/>
          <a:ext cx="10801200" cy="4953319"/>
        </p:xfrm>
        <a:graphic>
          <a:graphicData uri="http://schemas.openxmlformats.org/drawingml/2006/table">
            <a:tbl>
              <a:tblPr/>
              <a:tblGrid>
                <a:gridCol w="822848">
                  <a:extLst>
                    <a:ext uri="{9D8B030D-6E8A-4147-A177-3AD203B41FA5}">
                      <a16:colId xmlns:a16="http://schemas.microsoft.com/office/drawing/2014/main" val="3583452564"/>
                    </a:ext>
                  </a:extLst>
                </a:gridCol>
                <a:gridCol w="1580241">
                  <a:extLst>
                    <a:ext uri="{9D8B030D-6E8A-4147-A177-3AD203B41FA5}">
                      <a16:colId xmlns:a16="http://schemas.microsoft.com/office/drawing/2014/main" val="69550743"/>
                    </a:ext>
                  </a:extLst>
                </a:gridCol>
                <a:gridCol w="2120789">
                  <a:extLst>
                    <a:ext uri="{9D8B030D-6E8A-4147-A177-3AD203B41FA5}">
                      <a16:colId xmlns:a16="http://schemas.microsoft.com/office/drawing/2014/main" val="2907822557"/>
                    </a:ext>
                  </a:extLst>
                </a:gridCol>
                <a:gridCol w="4990296">
                  <a:extLst>
                    <a:ext uri="{9D8B030D-6E8A-4147-A177-3AD203B41FA5}">
                      <a16:colId xmlns:a16="http://schemas.microsoft.com/office/drawing/2014/main" val="1695114939"/>
                    </a:ext>
                  </a:extLst>
                </a:gridCol>
                <a:gridCol w="1287026">
                  <a:extLst>
                    <a:ext uri="{9D8B030D-6E8A-4147-A177-3AD203B41FA5}">
                      <a16:colId xmlns:a16="http://schemas.microsoft.com/office/drawing/2014/main" val="2501617438"/>
                    </a:ext>
                  </a:extLst>
                </a:gridCol>
              </a:tblGrid>
              <a:tr h="5876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查核點</a:t>
                      </a:r>
                      <a:endParaRPr lang="en-US" altLang="zh-TW" sz="16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編號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完成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日期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預計執行情形</a:t>
                      </a:r>
                      <a:endParaRPr lang="en-US" altLang="zh-TW" sz="16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6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6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查核點內容</a:t>
                      </a:r>
                      <a:r>
                        <a:rPr lang="en-US" altLang="zh-TW" sz="16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600" b="1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下方為舉例</a:t>
                      </a:r>
                      <a:endParaRPr lang="zh-TW" sz="1600" b="1" kern="100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實際執行情形</a:t>
                      </a:r>
                      <a:r>
                        <a:rPr lang="zh-TW" altLang="en-US" sz="16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及檢核意見</a:t>
                      </a:r>
                      <a:endParaRPr lang="zh-TW" sz="16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佐證資料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015728"/>
                  </a:ext>
                </a:extLst>
              </a:tr>
              <a:tr h="9805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A1.1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112</a:t>
                      </a:r>
                      <a:r>
                        <a:rPr lang="zh-TW" alt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TW" alt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altLang="zh-TW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TW" alt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日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altLang="en-US" sz="14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場域驗證規劃</a:t>
                      </a:r>
                      <a:endParaRPr lang="en-US" altLang="zh-TW" sz="14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TW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TW" alt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製作場域驗證規劃書一份。 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5135313"/>
                  </a:ext>
                </a:extLst>
              </a:tr>
              <a:tr h="21876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A2.1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112</a:t>
                      </a:r>
                      <a:r>
                        <a:rPr lang="zh-TW" alt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TW" alt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altLang="zh-TW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TW" alt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日</a:t>
                      </a:r>
                      <a:endParaRPr lang="zh-TW" alt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altLang="en-US" sz="14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供水監測資訊平台系統功能升級</a:t>
                      </a:r>
                      <a:r>
                        <a:rPr lang="zh-TW" alt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400" kern="100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6037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zh-TW" altLang="en-US" sz="14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9277490"/>
                  </a:ext>
                </a:extLst>
              </a:tr>
              <a:tr h="1053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B1.1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112</a:t>
                      </a:r>
                      <a:r>
                        <a:rPr lang="zh-TW" alt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TW" alt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altLang="zh-TW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TW" alt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日</a:t>
                      </a:r>
                      <a:endParaRPr lang="zh-TW" alt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altLang="en-US" sz="14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完成資訊安全規劃</a:t>
                      </a:r>
                      <a:r>
                        <a:rPr lang="zh-TW" alt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kern="100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4150" marR="0" lvl="0" indent="-1381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zh-TW" altLang="en-US" sz="14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4245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2020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10A558A-8AAE-4AFE-AEBF-0F5B1300A1EA}"/>
              </a:ext>
            </a:extLst>
          </p:cNvPr>
          <p:cNvSpPr/>
          <p:nvPr/>
        </p:nvSpPr>
        <p:spPr>
          <a:xfrm>
            <a:off x="1900670" y="188640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TW" altLang="en-US" sz="36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肆、無形資產引進及委託服務勞務說明</a:t>
            </a:r>
            <a:endParaRPr kumimoji="1" lang="zh-TW" altLang="zh-TW" sz="36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5196000" y="6588000"/>
            <a:ext cx="1800000" cy="184666"/>
          </a:xfrm>
        </p:spPr>
        <p:txBody>
          <a:bodyPr/>
          <a:lstStyle/>
          <a:p>
            <a:pPr>
              <a:defRPr/>
            </a:pPr>
            <a:r>
              <a:rPr lang="en-US" altLang="zh-TW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pPr>
                <a:defRPr/>
              </a:pPr>
              <a:t>5</a:t>
            </a:fld>
            <a:endParaRPr lang="en-US" altLang="zh-TW" b="1">
              <a:solidFill>
                <a:prstClr val="black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5A6F969-EC87-5B3B-35A5-6D387B70BB6C}"/>
              </a:ext>
            </a:extLst>
          </p:cNvPr>
          <p:cNvSpPr/>
          <p:nvPr/>
        </p:nvSpPr>
        <p:spPr>
          <a:xfrm>
            <a:off x="1320503" y="908720"/>
            <a:ext cx="91085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base"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defRPr/>
            </a:pPr>
            <a:r>
              <a:rPr lang="zh-TW" altLang="zh-TW" sz="2000" kern="100" dirty="0">
                <a:solidFill>
                  <a:srgbClr val="FF0000"/>
                </a:solidFill>
                <a:latin typeface="Noto Sans" panose="020B0502040504020204" pitchFamily="34"/>
                <a:ea typeface="Noto Sans TC" panose="020B0500000000000000"/>
                <a:cs typeface="Noto Sans" panose="020B0502040504020204" pitchFamily="34"/>
              </a:rPr>
              <a:t>無形資產之引進、委託研究或驗證及委託勞務費成果說明</a:t>
            </a:r>
            <a:endParaRPr lang="en-US" altLang="zh-TW" sz="2000" kern="100" dirty="0">
              <a:solidFill>
                <a:srgbClr val="FF0000"/>
              </a:solidFill>
              <a:latin typeface="Noto Sans" panose="020B0502040504020204" pitchFamily="34"/>
              <a:ea typeface="Noto Sans TC" panose="020B0500000000000000"/>
              <a:cs typeface="Noto Sans" panose="020B05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12825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10A558A-8AAE-4AFE-AEBF-0F5B1300A1EA}"/>
              </a:ext>
            </a:extLst>
          </p:cNvPr>
          <p:cNvSpPr/>
          <p:nvPr/>
        </p:nvSpPr>
        <p:spPr>
          <a:xfrm>
            <a:off x="3112024" y="181338"/>
            <a:ext cx="61863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標楷體"/>
                <a:cs typeface="+mj-cs"/>
              </a:rPr>
              <a:t>伍、重要成果與目標達成情形</a:t>
            </a:r>
          </a:p>
        </p:txBody>
      </p:sp>
      <p:sp>
        <p:nvSpPr>
          <p:cNvPr id="7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5196000" y="6588000"/>
            <a:ext cx="1800000" cy="184666"/>
          </a:xfrm>
        </p:spPr>
        <p:txBody>
          <a:bodyPr/>
          <a:lstStyle/>
          <a:p>
            <a:pPr>
              <a:defRPr/>
            </a:pPr>
            <a:r>
              <a:rPr lang="en-US" altLang="zh-TW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pPr>
                <a:defRPr/>
              </a:pPr>
              <a:t>6</a:t>
            </a:fld>
            <a:endParaRPr lang="en-US" altLang="zh-TW" b="1">
              <a:solidFill>
                <a:prstClr val="black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AC367AD-B479-DE2C-7508-7392D7C18FE5}"/>
              </a:ext>
            </a:extLst>
          </p:cNvPr>
          <p:cNvSpPr/>
          <p:nvPr/>
        </p:nvSpPr>
        <p:spPr>
          <a:xfrm>
            <a:off x="1320503" y="908720"/>
            <a:ext cx="91085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base"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defRPr/>
            </a:pPr>
            <a:r>
              <a:rPr lang="zh-TW" altLang="en-US" sz="2000" kern="100" dirty="0">
                <a:solidFill>
                  <a:srgbClr val="FF0000"/>
                </a:solidFill>
                <a:latin typeface="Noto Sans" panose="020B0502040504020204" pitchFamily="34"/>
                <a:ea typeface="Noto Sans TC" panose="020B0500000000000000"/>
                <a:cs typeface="Noto Sans" panose="020B0502040504020204" pitchFamily="34"/>
              </a:rPr>
              <a:t>請詳細說明本計畫執行過程中應用情境、場域驗證案例等。</a:t>
            </a:r>
          </a:p>
        </p:txBody>
      </p:sp>
    </p:spTree>
    <p:extLst>
      <p:ext uri="{BB962C8B-B14F-4D97-AF65-F5344CB8AC3E}">
        <p14:creationId xmlns:p14="http://schemas.microsoft.com/office/powerpoint/2010/main" val="1926380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10A558A-8AAE-4AFE-AEBF-0F5B1300A1EA}"/>
              </a:ext>
            </a:extLst>
          </p:cNvPr>
          <p:cNvSpPr/>
          <p:nvPr/>
        </p:nvSpPr>
        <p:spPr>
          <a:xfrm>
            <a:off x="3573689" y="181338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標楷體"/>
                <a:cs typeface="+mj-cs"/>
              </a:rPr>
              <a:t>陸、國內外市場推廣說明</a:t>
            </a:r>
          </a:p>
        </p:txBody>
      </p:sp>
      <p:sp>
        <p:nvSpPr>
          <p:cNvPr id="7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5196000" y="6588000"/>
            <a:ext cx="1800000" cy="184666"/>
          </a:xfrm>
        </p:spPr>
        <p:txBody>
          <a:bodyPr/>
          <a:lstStyle/>
          <a:p>
            <a:pPr>
              <a:defRPr/>
            </a:pPr>
            <a:r>
              <a:rPr lang="en-US" altLang="zh-TW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pPr>
                <a:defRPr/>
              </a:pPr>
              <a:t>7</a:t>
            </a:fld>
            <a:endParaRPr lang="en-US" altLang="zh-TW" b="1">
              <a:solidFill>
                <a:prstClr val="black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B05F108-CEE7-47C5-C94D-DE3D77F1543B}"/>
              </a:ext>
            </a:extLst>
          </p:cNvPr>
          <p:cNvSpPr/>
          <p:nvPr/>
        </p:nvSpPr>
        <p:spPr>
          <a:xfrm>
            <a:off x="1320503" y="1124744"/>
            <a:ext cx="9108504" cy="349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en-US" sz="2800" dirty="0">
                <a:ea typeface="Noto Sans TC" panose="020B0500000000000000"/>
              </a:rPr>
              <a:t>一、</a:t>
            </a:r>
            <a:r>
              <a:rPr lang="zh-TW" altLang="zh-TW" sz="28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Noto Sans TC" panose="020B0500000000000000"/>
              </a:rPr>
              <a:t>本計畫取得國內訂單或</a:t>
            </a:r>
            <a:r>
              <a:rPr lang="zh-TW" altLang="en-US" sz="28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Noto Sans TC" panose="020B0500000000000000"/>
              </a:rPr>
              <a:t>國內</a:t>
            </a:r>
            <a:r>
              <a:rPr lang="zh-TW" altLang="zh-TW" sz="28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Noto Sans TC" panose="020B0500000000000000"/>
              </a:rPr>
              <a:t>合作備忘錄說明</a:t>
            </a:r>
            <a:endParaRPr lang="zh-TW" altLang="zh-TW" sz="2400" b="1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Noto Sans TC" panose="020B050000000000000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2361B334-2B66-4D09-7DF0-1BA2BC6423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403010"/>
              </p:ext>
            </p:extLst>
          </p:nvPr>
        </p:nvGraphicFramePr>
        <p:xfrm>
          <a:off x="1320503" y="1438189"/>
          <a:ext cx="8208912" cy="1890446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859912">
                  <a:extLst>
                    <a:ext uri="{9D8B030D-6E8A-4147-A177-3AD203B41FA5}">
                      <a16:colId xmlns:a16="http://schemas.microsoft.com/office/drawing/2014/main" val="31011413"/>
                    </a:ext>
                  </a:extLst>
                </a:gridCol>
                <a:gridCol w="2402387">
                  <a:extLst>
                    <a:ext uri="{9D8B030D-6E8A-4147-A177-3AD203B41FA5}">
                      <a16:colId xmlns:a16="http://schemas.microsoft.com/office/drawing/2014/main" val="3570354910"/>
                    </a:ext>
                  </a:extLst>
                </a:gridCol>
                <a:gridCol w="1826565">
                  <a:extLst>
                    <a:ext uri="{9D8B030D-6E8A-4147-A177-3AD203B41FA5}">
                      <a16:colId xmlns:a16="http://schemas.microsoft.com/office/drawing/2014/main" val="3144449169"/>
                    </a:ext>
                  </a:extLst>
                </a:gridCol>
                <a:gridCol w="2120048">
                  <a:extLst>
                    <a:ext uri="{9D8B030D-6E8A-4147-A177-3AD203B41FA5}">
                      <a16:colId xmlns:a16="http://schemas.microsoft.com/office/drawing/2014/main" val="3607703343"/>
                    </a:ext>
                  </a:extLst>
                </a:gridCol>
              </a:tblGrid>
              <a:tr h="7455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類別</a:t>
                      </a:r>
                      <a:endParaRPr lang="zh-TW" sz="2400" kern="100" dirty="0"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78376" marR="783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金額</a:t>
                      </a: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/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新台幣</a:t>
                      </a:r>
                      <a:endParaRPr lang="zh-TW" sz="2400" kern="100" dirty="0"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78376" marR="783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應用服務占總金額比率</a:t>
                      </a:r>
                      <a:endParaRPr lang="zh-TW" sz="2400" kern="100" dirty="0"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78376" marR="783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客戶數</a:t>
                      </a:r>
                      <a:endParaRPr lang="zh-TW" sz="2400" kern="100" dirty="0"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78376" marR="78376" marT="0" marB="0" anchor="ctr"/>
                </a:tc>
                <a:extLst>
                  <a:ext uri="{0D108BD9-81ED-4DB2-BD59-A6C34878D82A}">
                    <a16:rowId xmlns:a16="http://schemas.microsoft.com/office/drawing/2014/main" val="210671469"/>
                  </a:ext>
                </a:extLst>
              </a:tr>
              <a:tr h="5724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國內訂單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78376" marR="7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萬元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78376" marR="7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        %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78376" marR="7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     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家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78376" marR="78376" marT="0" marB="0" anchor="ctr"/>
                </a:tc>
                <a:extLst>
                  <a:ext uri="{0D108BD9-81ED-4DB2-BD59-A6C34878D82A}">
                    <a16:rowId xmlns:a16="http://schemas.microsoft.com/office/drawing/2014/main" val="1832012432"/>
                  </a:ext>
                </a:extLst>
              </a:tr>
              <a:tr h="5724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合作備忘錄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78376" marR="7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萬元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78376" marR="7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        %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78376" marR="7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     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家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78376" marR="78376" marT="0" marB="0" anchor="ctr"/>
                </a:tc>
                <a:extLst>
                  <a:ext uri="{0D108BD9-81ED-4DB2-BD59-A6C34878D82A}">
                    <a16:rowId xmlns:a16="http://schemas.microsoft.com/office/drawing/2014/main" val="1696056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5586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10A558A-8AAE-4AFE-AEBF-0F5B1300A1EA}"/>
              </a:ext>
            </a:extLst>
          </p:cNvPr>
          <p:cNvSpPr/>
          <p:nvPr/>
        </p:nvSpPr>
        <p:spPr>
          <a:xfrm>
            <a:off x="3573689" y="181338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標楷體"/>
                <a:cs typeface="+mj-cs"/>
              </a:rPr>
              <a:t>陸、國內外市場推廣說明</a:t>
            </a:r>
          </a:p>
        </p:txBody>
      </p:sp>
      <p:sp>
        <p:nvSpPr>
          <p:cNvPr id="7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5196000" y="6588000"/>
            <a:ext cx="1800000" cy="184666"/>
          </a:xfrm>
        </p:spPr>
        <p:txBody>
          <a:bodyPr/>
          <a:lstStyle/>
          <a:p>
            <a:pPr>
              <a:defRPr/>
            </a:pPr>
            <a:r>
              <a:rPr lang="en-US" altLang="zh-TW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pPr>
                <a:defRPr/>
              </a:pPr>
              <a:t>8</a:t>
            </a:fld>
            <a:endParaRPr lang="en-US" altLang="zh-TW" b="1">
              <a:solidFill>
                <a:prstClr val="black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B05F108-CEE7-47C5-C94D-DE3D77F1543B}"/>
              </a:ext>
            </a:extLst>
          </p:cNvPr>
          <p:cNvSpPr/>
          <p:nvPr/>
        </p:nvSpPr>
        <p:spPr>
          <a:xfrm>
            <a:off x="1320503" y="1124744"/>
            <a:ext cx="9108504" cy="349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TW" altLang="en-US" sz="2800" b="1" dirty="0">
                <a:ea typeface="Noto Sans TC" panose="020B0500000000000000"/>
              </a:rPr>
              <a:t>二、</a:t>
            </a:r>
            <a:r>
              <a:rPr lang="zh-TW" altLang="zh-TW" sz="2800" b="1" dirty="0">
                <a:ea typeface="Noto Sans TC" panose="020B0500000000000000"/>
              </a:rPr>
              <a:t>本計畫取得國際訂單說明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E987689-DC08-AB25-8BD0-89CEA2F39E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0659606"/>
              </p:ext>
            </p:extLst>
          </p:nvPr>
        </p:nvGraphicFramePr>
        <p:xfrm>
          <a:off x="1320503" y="1511051"/>
          <a:ext cx="7488832" cy="3835897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062687">
                  <a:extLst>
                    <a:ext uri="{9D8B030D-6E8A-4147-A177-3AD203B41FA5}">
                      <a16:colId xmlns:a16="http://schemas.microsoft.com/office/drawing/2014/main" val="3770728347"/>
                    </a:ext>
                  </a:extLst>
                </a:gridCol>
                <a:gridCol w="2817237">
                  <a:extLst>
                    <a:ext uri="{9D8B030D-6E8A-4147-A177-3AD203B41FA5}">
                      <a16:colId xmlns:a16="http://schemas.microsoft.com/office/drawing/2014/main" val="3572167781"/>
                    </a:ext>
                  </a:extLst>
                </a:gridCol>
                <a:gridCol w="2608908">
                  <a:extLst>
                    <a:ext uri="{9D8B030D-6E8A-4147-A177-3AD203B41FA5}">
                      <a16:colId xmlns:a16="http://schemas.microsoft.com/office/drawing/2014/main" val="3699360726"/>
                    </a:ext>
                  </a:extLst>
                </a:gridCol>
              </a:tblGrid>
              <a:tr h="6773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國家別</a:t>
                      </a:r>
                      <a:endParaRPr lang="zh-TW" sz="2400" kern="100" dirty="0"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金額</a:t>
                      </a: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/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新台幣</a:t>
                      </a:r>
                      <a:endParaRPr lang="zh-TW" sz="2400" kern="100" dirty="0"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客戶數</a:t>
                      </a:r>
                      <a:endParaRPr lang="zh-TW" sz="2400" kern="100" dirty="0"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2024811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 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萬元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ea typeface="Noto Sans TC" panose="020B0500000000000000"/>
                        </a:rPr>
                        <a:t>                  </a:t>
                      </a:r>
                      <a:r>
                        <a:rPr lang="zh-TW" sz="2400" kern="100">
                          <a:effectLst/>
                          <a:ea typeface="Noto Sans TC" panose="020B0500000000000000"/>
                        </a:rPr>
                        <a:t>家</a:t>
                      </a:r>
                      <a:endParaRPr lang="zh-TW" sz="24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3781967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 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萬元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ea typeface="Noto Sans TC" panose="020B0500000000000000"/>
                        </a:rPr>
                        <a:t>                  </a:t>
                      </a:r>
                      <a:r>
                        <a:rPr lang="zh-TW" sz="2400" kern="100">
                          <a:effectLst/>
                          <a:ea typeface="Noto Sans TC" panose="020B0500000000000000"/>
                        </a:rPr>
                        <a:t>家</a:t>
                      </a:r>
                      <a:endParaRPr lang="zh-TW" sz="24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0647887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 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萬元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     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家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055975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ea typeface="Noto Sans TC" panose="020B0500000000000000"/>
                        </a:rPr>
                        <a:t> </a:t>
                      </a:r>
                      <a:endParaRPr lang="zh-TW" sz="24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萬元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     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家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26295647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 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萬元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     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家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54700834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ea typeface="Noto Sans TC" panose="020B0500000000000000"/>
                        </a:rPr>
                        <a:t> </a:t>
                      </a:r>
                      <a:endParaRPr lang="zh-TW" sz="24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萬元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     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家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3298566"/>
                  </a:ext>
                </a:extLst>
              </a:tr>
              <a:tr h="45192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合計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524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</a:t>
                      </a:r>
                      <a:r>
                        <a:rPr lang="zh-TW" sz="2400" kern="100" dirty="0">
                          <a:effectLst/>
                          <a:ea typeface="Noto Sans TC" panose="020B0500000000000000"/>
                        </a:rPr>
                        <a:t>萬元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ea typeface="Noto Sans TC" panose="020B0500000000000000"/>
                        </a:rPr>
                        <a:t>                  </a:t>
                      </a:r>
                      <a:endParaRPr lang="zh-TW" sz="24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oto Sans TC" panose="020B050000000000000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37129654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0C9C69A6-2F2A-8FF0-4A29-9599E7C51CC7}"/>
              </a:ext>
            </a:extLst>
          </p:cNvPr>
          <p:cNvSpPr/>
          <p:nvPr/>
        </p:nvSpPr>
        <p:spPr>
          <a:xfrm>
            <a:off x="1320503" y="5482726"/>
            <a:ext cx="6109365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zh-TW" sz="24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Noto Sans TC" panose="020B0500000000000000"/>
              </a:rPr>
              <a:t>國際訂單中應用服務占總金額比率約為</a:t>
            </a:r>
            <a:r>
              <a:rPr lang="en-US" altLang="zh-TW" sz="2400" b="1" u="sng" kern="100" dirty="0">
                <a:solidFill>
                  <a:srgbClr val="000000"/>
                </a:solidFill>
                <a:latin typeface="Times New Roman" panose="02020603050405020304" pitchFamily="18" charset="0"/>
                <a:ea typeface="Noto Sans TC" panose="020B0500000000000000"/>
              </a:rPr>
              <a:t>     </a:t>
            </a:r>
            <a:r>
              <a:rPr lang="en-US" altLang="zh-TW" sz="24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Noto Sans TC" panose="020B0500000000000000"/>
              </a:rPr>
              <a:t>%</a:t>
            </a:r>
            <a:endParaRPr lang="zh-TW" altLang="zh-TW" sz="2000" b="1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Noto Sans TC" panose="020B05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1943843407"/>
      </p:ext>
    </p:extLst>
  </p:cSld>
  <p:clrMapOvr>
    <a:masterClrMapping/>
  </p:clrMapOvr>
</p:sld>
</file>

<file path=ppt/theme/theme1.xml><?xml version="1.0" encoding="utf-8"?>
<a:theme xmlns:a="http://schemas.openxmlformats.org/drawingml/2006/main" name="4_Contents Slide Master">
  <a:themeElements>
    <a:clrScheme name="ALLPPT-BUSINES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7C89"/>
      </a:accent1>
      <a:accent2>
        <a:srgbClr val="8CBABE"/>
      </a:accent2>
      <a:accent3>
        <a:srgbClr val="9CCCD2"/>
      </a:accent3>
      <a:accent4>
        <a:srgbClr val="507C89"/>
      </a:accent4>
      <a:accent5>
        <a:srgbClr val="8CBABE"/>
      </a:accent5>
      <a:accent6>
        <a:srgbClr val="9CCCD2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DAC153DB848348A7BF092CA32E26AD" ma:contentTypeVersion="12" ma:contentTypeDescription="Create a new document." ma:contentTypeScope="" ma:versionID="61fb1d45ffb1452194e12c9268986b1c">
  <xsd:schema xmlns:xsd="http://www.w3.org/2001/XMLSchema" xmlns:xs="http://www.w3.org/2001/XMLSchema" xmlns:p="http://schemas.microsoft.com/office/2006/metadata/properties" xmlns:ns3="d2f0dbbb-3646-4a48-8ab4-5261632b4543" xmlns:ns4="cd76198a-052f-4f3f-827c-ddecbe62908c" targetNamespace="http://schemas.microsoft.com/office/2006/metadata/properties" ma:root="true" ma:fieldsID="88925be867c5f3b2eb140bcb4ff07068" ns3:_="" ns4:_="">
    <xsd:import namespace="d2f0dbbb-3646-4a48-8ab4-5261632b4543"/>
    <xsd:import namespace="cd76198a-052f-4f3f-827c-ddecbe62908c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f0dbbb-3646-4a48-8ab4-5261632b454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76198a-052f-4f3f-827c-ddecbe6290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CBD35C2-624F-412B-8DD7-C6BCF3881748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d2f0dbbb-3646-4a48-8ab4-5261632b4543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cd76198a-052f-4f3f-827c-ddecbe62908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4CA259D-E5C8-41F0-9533-2049CB3587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2f0dbbb-3646-4a48-8ab4-5261632b4543"/>
    <ds:schemaRef ds:uri="cd76198a-052f-4f3f-827c-ddecbe62908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AD3ED95-BD6C-4584-8F29-E948FC658CA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1818</TotalTime>
  <Words>531</Words>
  <Application>Microsoft Office PowerPoint</Application>
  <PresentationFormat>寬螢幕</PresentationFormat>
  <Paragraphs>136</Paragraphs>
  <Slides>13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23" baseType="lpstr">
      <vt:lpstr>Arial Unicode MS</vt:lpstr>
      <vt:lpstr>Noto Sans TC</vt:lpstr>
      <vt:lpstr>思源黑體 TW</vt:lpstr>
      <vt:lpstr>標楷體</vt:lpstr>
      <vt:lpstr>Arial</vt:lpstr>
      <vt:lpstr>Calibri</vt:lpstr>
      <vt:lpstr>Noto Sans</vt:lpstr>
      <vt:lpstr>Times New Roman</vt:lpstr>
      <vt:lpstr>Wingdings</vt:lpstr>
      <vt:lpstr>4_Contents Slide Master</vt:lpstr>
      <vt:lpstr>PowerPoint 簡報</vt:lpstr>
      <vt:lpstr>簡報大綱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532150</dc:creator>
  <cp:lastModifiedBy>03415黃鈺棋</cp:lastModifiedBy>
  <cp:revision>143</cp:revision>
  <dcterms:created xsi:type="dcterms:W3CDTF">2019-02-22T04:33:18Z</dcterms:created>
  <dcterms:modified xsi:type="dcterms:W3CDTF">2024-07-22T06:15:51Z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0x01010024DAC153DB848348A7BF092CA32E26AD</vt:lpwstr>
  </property>
</Properties>
</file>